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9"/>
  </p:notesMasterIdLst>
  <p:sldIdLst>
    <p:sldId id="286" r:id="rId2"/>
    <p:sldId id="399" r:id="rId3"/>
    <p:sldId id="406" r:id="rId4"/>
    <p:sldId id="408" r:id="rId5"/>
    <p:sldId id="409" r:id="rId6"/>
    <p:sldId id="411" r:id="rId7"/>
    <p:sldId id="435" r:id="rId8"/>
    <p:sldId id="413" r:id="rId9"/>
    <p:sldId id="412" r:id="rId10"/>
    <p:sldId id="414" r:id="rId11"/>
    <p:sldId id="415" r:id="rId12"/>
    <p:sldId id="436" r:id="rId13"/>
    <p:sldId id="416" r:id="rId14"/>
    <p:sldId id="417" r:id="rId15"/>
    <p:sldId id="430" r:id="rId16"/>
    <p:sldId id="433" r:id="rId17"/>
    <p:sldId id="324" r:id="rId18"/>
  </p:sldIdLst>
  <p:sldSz cx="12192000" cy="6858000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Beňadik" initials="s" lastIdx="1" clrIdx="0">
    <p:extLst>
      <p:ext uri="{19B8F6BF-5375-455C-9EA6-DF929625EA0E}">
        <p15:presenceInfo xmlns:p15="http://schemas.microsoft.com/office/powerpoint/2012/main" userId="Jan Beňad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1"/>
    <p:restoredTop sz="94709"/>
  </p:normalViewPr>
  <p:slideViewPr>
    <p:cSldViewPr snapToGrid="0" snapToObjects="1">
      <p:cViewPr varScale="1">
        <p:scale>
          <a:sx n="59" d="100"/>
          <a:sy n="59" d="100"/>
        </p:scale>
        <p:origin x="73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78671-F7AE-416E-AD1B-F30AE18971AF}" type="datetimeFigureOut">
              <a:rPr lang="sk-SK" smtClean="0"/>
              <a:t>19. 9. 2023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321C2-FFA6-4C4F-A640-0C1F2B4B97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654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5E6F1-3F57-48EE-04CA-35D4C92EA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8D6246-E49E-AED7-2DA2-78980D19D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5044E3-2DF8-900E-2112-DDFE2307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6D3-EDE2-D644-A883-C57E4091E28B}" type="datetimeFigureOut">
              <a:rPr lang="es-ES" smtClean="0"/>
              <a:t>19/09/2023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88E334-38A0-A469-6AD2-62E9009F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59507C-E998-18D9-113B-321D4EBE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D284-EA4F-814F-9FCD-7F5F7323458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1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Editar los estilos de texto del patrón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F86AA77-0E5F-44FC-BAC2-F378E585FE23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19/09/2023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8C93ED8-B925-4DE2-9701-A994DE5266FB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3DCDA822-0039-5347-AF18-6534DB7D4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1960" y="2731949"/>
            <a:ext cx="3519235" cy="26394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ĺžnik 4"/>
          <p:cNvSpPr/>
          <p:nvPr/>
        </p:nvSpPr>
        <p:spPr>
          <a:xfrm>
            <a:off x="10300583" y="6263538"/>
            <a:ext cx="183460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sk-SK" b="1" i="1" spc="-1" dirty="0">
                <a:solidFill>
                  <a:srgbClr val="002060"/>
                </a:solidFill>
                <a:latin typeface="Calibri"/>
              </a:rPr>
              <a:t>Mgr. Jan Beňadik</a:t>
            </a:r>
          </a:p>
          <a:p>
            <a:pPr algn="r">
              <a:lnSpc>
                <a:spcPct val="90000"/>
              </a:lnSpc>
            </a:pPr>
            <a:r>
              <a:rPr lang="sk-SK" b="1" i="1" spc="-1" dirty="0">
                <a:solidFill>
                  <a:srgbClr val="002060"/>
                </a:solidFill>
                <a:latin typeface="Calibri"/>
              </a:rPr>
              <a:t>05.09.2023</a:t>
            </a:r>
            <a:endParaRPr lang="es-ES" spc="-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4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405849"/>
          </a:xfrm>
          <a:prstGeom prst="rect">
            <a:avLst/>
          </a:prstGeom>
        </p:spPr>
      </p:pic>
      <p:sp>
        <p:nvSpPr>
          <p:cNvPr id="84" name="TextShape 2"/>
          <p:cNvSpPr txBox="1"/>
          <p:nvPr/>
        </p:nvSpPr>
        <p:spPr>
          <a:xfrm>
            <a:off x="8819562" y="830606"/>
            <a:ext cx="2962042" cy="744634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sk-SK" sz="2400" b="1" i="1" strike="noStrike" spc="-1" dirty="0">
                <a:solidFill>
                  <a:srgbClr val="002060"/>
                </a:solidFill>
                <a:latin typeface="+mj-lt"/>
              </a:rPr>
              <a:t>Herné systémy mládeže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0CEFBD38-54DE-4990-1DFB-80D3EB0B84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4" y="3624111"/>
            <a:ext cx="3476589" cy="263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9">
            <a:extLst>
              <a:ext uri="{FF2B5EF4-FFF2-40B4-BE49-F238E27FC236}">
                <a16:creationId xmlns:a16="http://schemas.microsoft.com/office/drawing/2014/main" id="{0FC73738-342B-ED78-C76F-1CC31028F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699" y="3624111"/>
            <a:ext cx="3519236" cy="26394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AD44C6A-F82B-9C17-0B19-E82AF476A4BD}"/>
              </a:ext>
            </a:extLst>
          </p:cNvPr>
          <p:cNvSpPr txBox="1">
            <a:spLocks/>
          </p:cNvSpPr>
          <p:nvPr/>
        </p:nvSpPr>
        <p:spPr>
          <a:xfrm>
            <a:off x="677779" y="3003195"/>
            <a:ext cx="3004457" cy="4258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OS 5 - 1</a:t>
            </a:r>
            <a:endParaRPr lang="sk-SK" sz="20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81A6D8C-5963-DE16-B857-4A07E195E285}"/>
              </a:ext>
            </a:extLst>
          </p:cNvPr>
          <p:cNvSpPr txBox="1">
            <a:spLocks/>
          </p:cNvSpPr>
          <p:nvPr/>
        </p:nvSpPr>
        <p:spPr>
          <a:xfrm>
            <a:off x="4593772" y="5697477"/>
            <a:ext cx="3004457" cy="4258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OS 3 - 3</a:t>
            </a:r>
            <a:endParaRPr lang="sk-SK" sz="20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69188B7-F096-29D5-6CBA-2E25F2A6F711}"/>
              </a:ext>
            </a:extLst>
          </p:cNvPr>
          <p:cNvSpPr txBox="1">
            <a:spLocks/>
          </p:cNvSpPr>
          <p:nvPr/>
        </p:nvSpPr>
        <p:spPr>
          <a:xfrm>
            <a:off x="8531088" y="3003196"/>
            <a:ext cx="3004457" cy="4258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OS 0 - 6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371015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86039" y="2247804"/>
            <a:ext cx="4400534" cy="66979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3-3 – základné postavenie	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sp>
        <p:nvSpPr>
          <p:cNvPr id="8" name="TextShape 1"/>
          <p:cNvSpPr txBox="1"/>
          <p:nvPr/>
        </p:nvSpPr>
        <p:spPr>
          <a:xfrm>
            <a:off x="5640570" y="2822163"/>
            <a:ext cx="6441004" cy="24693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hráči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priestore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spojok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bránia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pred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čiarou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9m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hodu</a:t>
            </a:r>
            <a:endParaRPr lang="sk-SK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krídelných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priestoroch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1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bániaci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pivotmana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nachádzajú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9m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území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Zmena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rozostavení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možná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prípade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zábehu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hráčov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spojky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obranný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sytém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2:4 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prerušení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znovu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rozostavenie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hráčov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požadovanej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formácie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000" spc="-1" dirty="0"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017E1304-EC8E-15AC-7C23-25A7AE73C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157" y="2822163"/>
            <a:ext cx="4580298" cy="343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830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</a:p>
          <a:p>
            <a:pPr algn="r"/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(osobná - kombinovaná obrana)</a:t>
            </a:r>
            <a:endParaRPr lang="sk-SK" sz="2000" dirty="0"/>
          </a:p>
        </p:txBody>
      </p:sp>
      <p:pic>
        <p:nvPicPr>
          <p:cNvPr id="11" name="Grafi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3" y="3060562"/>
            <a:ext cx="4627294" cy="33342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AB8F2636-5820-328A-09AC-9C53A906EDF5}"/>
              </a:ext>
            </a:extLst>
          </p:cNvPr>
          <p:cNvSpPr txBox="1"/>
          <p:nvPr/>
        </p:nvSpPr>
        <p:spPr>
          <a:xfrm>
            <a:off x="400762" y="2017709"/>
            <a:ext cx="7937695" cy="47745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- osobná obrana na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viacerých hráčov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zakázaná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!!!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8C24D56B-8C6D-3E3D-E678-876E6FA00FFE}"/>
              </a:ext>
            </a:extLst>
          </p:cNvPr>
          <p:cNvSpPr txBox="1"/>
          <p:nvPr/>
        </p:nvSpPr>
        <p:spPr>
          <a:xfrm>
            <a:off x="5580184" y="2495161"/>
            <a:ext cx="6441004" cy="3899619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Zákaz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Osobná obrana 1 hráča </a:t>
            </a:r>
            <a:r>
              <a:rPr lang="sk-SK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(1+5)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Osobná obrana 2 hráčov </a:t>
            </a:r>
            <a:r>
              <a:rPr lang="sk-SK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(2+4)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Vysvetlenie osobnej obrany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 v obrannej fáze hry osobne bráni vopred určeného útočníka. Venuje svoju pozornosť určenému útočníkovi, pričom zodpovedá za jeho činnosť.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kombinovanej obrane 1+5 je jeho postavenie mimo priestorového obranného systému. Jeho pozornosť je upriamená na bránenie jedného hráča a nezapája sa do obranného systému. </a:t>
            </a:r>
            <a:endParaRPr lang="es-ES" sz="20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674327" y="2073553"/>
            <a:ext cx="6831736" cy="4572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/>
              <a:t>Celoplošná osobná obrana je povolená !!!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sk-SK" sz="2800" dirty="0">
              <a:effectLst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E1189306-9CAD-6357-2293-989B552EE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327" y="2790655"/>
            <a:ext cx="4142377" cy="3106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1ED04810-3159-893A-7452-0DDCAAD86264}"/>
              </a:ext>
            </a:extLst>
          </p:cNvPr>
          <p:cNvSpPr txBox="1"/>
          <p:nvPr/>
        </p:nvSpPr>
        <p:spPr>
          <a:xfrm>
            <a:off x="5433741" y="2928257"/>
            <a:ext cx="6441004" cy="2969181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Povolená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Celoplošná Osobná obrana (6-6)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b="1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Vysvetlenie</a:t>
            </a:r>
            <a:r>
              <a:rPr lang="sk-SK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možné uplatniť celoplošnú osobnú obranu v kategórii U 12 a U 14 v posledných 5 minútach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3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72357" y="2433606"/>
            <a:ext cx="4400534" cy="66979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0-6 – základné postavenie	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sp>
        <p:nvSpPr>
          <p:cNvPr id="8" name="TextShape 1"/>
          <p:cNvSpPr txBox="1"/>
          <p:nvPr/>
        </p:nvSpPr>
        <p:spPr>
          <a:xfrm>
            <a:off x="5433741" y="3115253"/>
            <a:ext cx="6441004" cy="1799528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Obranný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0:6 s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ofenzívno-anticipatívnymi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elementami</a:t>
            </a:r>
            <a:endParaRPr lang="sk-SK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Ofenzívne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napádanie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SS v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momente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spracovani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prihrávky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PS na SS,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zároveň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ofenzívno-anticipatívne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bránenie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PK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proti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ĽS a ĽK</a:t>
            </a:r>
            <a:endParaRPr lang="sk-SK" sz="2000" spc="-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000" spc="-1" dirty="0"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" y="3103398"/>
            <a:ext cx="4227869" cy="3186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8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pic>
        <p:nvPicPr>
          <p:cNvPr id="3" name="60-Par-Impar svk videa animácie 3">
            <a:hlinkClick r:id="" action="ppaction://media"/>
            <a:extLst>
              <a:ext uri="{FF2B5EF4-FFF2-40B4-BE49-F238E27FC236}">
                <a16:creationId xmlns:a16="http://schemas.microsoft.com/office/drawing/2014/main" id="{9D355ED9-E23E-E779-7EB2-2A59943EE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196" y="-20362"/>
            <a:ext cx="12228197" cy="68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sp>
        <p:nvSpPr>
          <p:cNvPr id="5" name="TextShape 1"/>
          <p:cNvSpPr txBox="1"/>
          <p:nvPr/>
        </p:nvSpPr>
        <p:spPr>
          <a:xfrm>
            <a:off x="2638237" y="3431885"/>
            <a:ext cx="7143150" cy="129420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de-DE" sz="2400" b="1" dirty="0" err="1"/>
              <a:t>Za</a:t>
            </a:r>
            <a:r>
              <a:rPr lang="de-DE" sz="2400" b="1" dirty="0"/>
              <a:t> </a:t>
            </a:r>
            <a:r>
              <a:rPr lang="de-DE" sz="2400" b="1" dirty="0" err="1"/>
              <a:t>uplatnenie</a:t>
            </a:r>
            <a:r>
              <a:rPr lang="de-DE" sz="2400" b="1" dirty="0"/>
              <a:t> </a:t>
            </a:r>
            <a:r>
              <a:rPr lang="de-DE" sz="2400" b="1" dirty="0" err="1"/>
              <a:t>tohto</a:t>
            </a:r>
            <a:r>
              <a:rPr lang="de-DE" sz="2400" b="1" dirty="0"/>
              <a:t> </a:t>
            </a:r>
            <a:r>
              <a:rPr lang="de-DE" sz="2400" b="1" dirty="0" err="1"/>
              <a:t>nariadenia</a:t>
            </a:r>
            <a:r>
              <a:rPr lang="de-DE" sz="2400" b="1" dirty="0"/>
              <a:t> </a:t>
            </a:r>
            <a:endParaRPr lang="sk-SK" sz="2400" b="1" dirty="0"/>
          </a:p>
          <a:p>
            <a:pPr marL="360" algn="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de-DE" sz="2400" b="1" dirty="0" err="1"/>
              <a:t>zodpovedajú</a:t>
            </a:r>
            <a:r>
              <a:rPr lang="de-DE" sz="2400" b="1" dirty="0"/>
              <a:t> </a:t>
            </a:r>
            <a:r>
              <a:rPr lang="de-DE" sz="2400" b="1" dirty="0" err="1"/>
              <a:t>tréneri</a:t>
            </a:r>
            <a:r>
              <a:rPr lang="de-DE" sz="2400" b="1" dirty="0"/>
              <a:t> </a:t>
            </a:r>
            <a:r>
              <a:rPr lang="de-DE" sz="2400" b="1" dirty="0" err="1"/>
              <a:t>družstiev</a:t>
            </a:r>
            <a:r>
              <a:rPr lang="sk-SK" sz="2400" b="1" dirty="0"/>
              <a:t> </a:t>
            </a:r>
            <a:r>
              <a:rPr lang="sk-SK" sz="2400" dirty="0"/>
              <a:t>!!!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93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50" y="0"/>
            <a:ext cx="1000614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853440" y="2277525"/>
            <a:ext cx="10239158" cy="4351925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1" dirty="0" err="1"/>
              <a:t>Pred</a:t>
            </a:r>
            <a:r>
              <a:rPr lang="de-DE" sz="2400" b="1" dirty="0"/>
              <a:t> </a:t>
            </a:r>
            <a:r>
              <a:rPr lang="de-DE" sz="2400" b="1" dirty="0" err="1"/>
              <a:t>zápasom</a:t>
            </a:r>
            <a:r>
              <a:rPr lang="de-DE" sz="2400" b="1" dirty="0"/>
              <a:t> v </a:t>
            </a:r>
            <a:r>
              <a:rPr lang="de-DE" sz="2400" b="1" dirty="0" err="1"/>
              <a:t>prítomnosti</a:t>
            </a:r>
            <a:r>
              <a:rPr lang="de-DE" sz="2400" b="1" dirty="0"/>
              <a:t> </a:t>
            </a:r>
            <a:r>
              <a:rPr lang="de-DE" sz="2400" b="1" dirty="0" err="1"/>
              <a:t>trénerov</a:t>
            </a:r>
            <a:r>
              <a:rPr lang="de-DE" sz="2400" b="1" dirty="0"/>
              <a:t> </a:t>
            </a:r>
            <a:r>
              <a:rPr lang="de-DE" sz="2400" b="1" dirty="0" err="1"/>
              <a:t>oboch</a:t>
            </a:r>
            <a:r>
              <a:rPr lang="de-DE" sz="2400" b="1" dirty="0"/>
              <a:t> </a:t>
            </a:r>
            <a:r>
              <a:rPr lang="de-DE" sz="2400" b="1" dirty="0" err="1"/>
              <a:t>družstiev</a:t>
            </a:r>
            <a:r>
              <a:rPr lang="de-DE" sz="2400" b="1" dirty="0"/>
              <a:t> </a:t>
            </a:r>
            <a:r>
              <a:rPr lang="de-DE" sz="2400" b="1" dirty="0" err="1"/>
              <a:t>upozornia</a:t>
            </a:r>
            <a:r>
              <a:rPr lang="de-DE" sz="2400" b="1" dirty="0"/>
              <a:t> </a:t>
            </a:r>
            <a:r>
              <a:rPr lang="de-DE" sz="2400" b="1" dirty="0" err="1"/>
              <a:t>rozhodcovia</a:t>
            </a:r>
            <a:r>
              <a:rPr lang="de-DE" sz="2400" b="1" dirty="0"/>
              <a:t> na </a:t>
            </a:r>
            <a:r>
              <a:rPr lang="de-DE" sz="2400" b="1" dirty="0" err="1"/>
              <a:t>túto</a:t>
            </a:r>
            <a:r>
              <a:rPr lang="de-DE" sz="2400" b="1" dirty="0"/>
              <a:t> </a:t>
            </a:r>
            <a:r>
              <a:rPr lang="de-DE" sz="2400" b="1" dirty="0" err="1"/>
              <a:t>skutočnosť</a:t>
            </a:r>
            <a:r>
              <a:rPr lang="de-DE" sz="2400" b="1" dirty="0"/>
              <a:t>.</a:t>
            </a:r>
            <a:endParaRPr lang="sk-SK" sz="24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400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1" dirty="0"/>
              <a:t>V </a:t>
            </a:r>
            <a:r>
              <a:rPr lang="de-DE" sz="2400" b="1" dirty="0" err="1"/>
              <a:t>prípade</a:t>
            </a:r>
            <a:r>
              <a:rPr lang="de-DE" sz="2400" b="1" dirty="0"/>
              <a:t> </a:t>
            </a:r>
            <a:r>
              <a:rPr lang="de-DE" sz="2400" b="1" dirty="0" err="1"/>
              <a:t>porušenia</a:t>
            </a:r>
            <a:r>
              <a:rPr lang="de-DE" sz="2400" b="1" dirty="0"/>
              <a:t> </a:t>
            </a:r>
            <a:r>
              <a:rPr lang="de-DE" sz="2400" b="1" dirty="0" err="1"/>
              <a:t>týchto</a:t>
            </a:r>
            <a:r>
              <a:rPr lang="de-DE" sz="2400" b="1" dirty="0"/>
              <a:t> </a:t>
            </a:r>
            <a:r>
              <a:rPr lang="de-DE" sz="2400" b="1" dirty="0" err="1"/>
              <a:t>pravidiel</a:t>
            </a:r>
            <a:r>
              <a:rPr lang="de-DE" sz="2400" b="1" dirty="0"/>
              <a:t>  v </a:t>
            </a:r>
            <a:r>
              <a:rPr lang="de-DE" sz="2400" b="1" dirty="0" err="1"/>
              <a:t>priebehu</a:t>
            </a:r>
            <a:r>
              <a:rPr lang="de-DE" sz="2400" b="1" dirty="0"/>
              <a:t> </a:t>
            </a:r>
            <a:r>
              <a:rPr lang="sk-SK" sz="2400" b="1" dirty="0"/>
              <a:t>rozhodcovia </a:t>
            </a:r>
            <a:r>
              <a:rPr lang="de-DE" sz="2400" b="1" dirty="0" err="1"/>
              <a:t>upozornia</a:t>
            </a:r>
            <a:r>
              <a:rPr lang="de-DE" sz="2400" b="1" dirty="0"/>
              <a:t> </a:t>
            </a:r>
            <a:r>
              <a:rPr lang="de-DE" sz="2400" b="1" dirty="0" err="1"/>
              <a:t>trénera</a:t>
            </a:r>
            <a:r>
              <a:rPr lang="de-DE" sz="2400" b="1" dirty="0"/>
              <a:t> </a:t>
            </a:r>
            <a:r>
              <a:rPr lang="de-DE" sz="2400" b="1" dirty="0" err="1"/>
              <a:t>previnivšieho</a:t>
            </a:r>
            <a:r>
              <a:rPr lang="de-DE" sz="2400" b="1" dirty="0"/>
              <a:t> </a:t>
            </a:r>
            <a:r>
              <a:rPr lang="de-DE" sz="2400" b="1" dirty="0" err="1"/>
              <a:t>dužstva</a:t>
            </a:r>
            <a:r>
              <a:rPr lang="de-DE" sz="2400" b="1" dirty="0"/>
              <a:t> a </a:t>
            </a:r>
            <a:r>
              <a:rPr lang="de-DE" sz="2400" b="1" dirty="0" err="1"/>
              <a:t>žiadajú</a:t>
            </a:r>
            <a:r>
              <a:rPr lang="de-DE" sz="2400" b="1" dirty="0"/>
              <a:t> </a:t>
            </a:r>
            <a:r>
              <a:rPr lang="de-DE" sz="2400" b="1" dirty="0" err="1"/>
              <a:t>nápravu</a:t>
            </a:r>
            <a:r>
              <a:rPr lang="de-DE" sz="2400" b="1" dirty="0"/>
              <a:t>.</a:t>
            </a:r>
            <a:endParaRPr lang="sk-SK" sz="24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400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1" dirty="0"/>
              <a:t>V  </a:t>
            </a:r>
            <a:r>
              <a:rPr lang="de-DE" sz="2400" b="1" dirty="0" err="1"/>
              <a:t>prípade</a:t>
            </a:r>
            <a:r>
              <a:rPr lang="de-DE" sz="2400" b="1" dirty="0"/>
              <a:t> </a:t>
            </a:r>
            <a:r>
              <a:rPr lang="de-DE" sz="2400" b="1" dirty="0" err="1"/>
              <a:t>opakovaného</a:t>
            </a:r>
            <a:r>
              <a:rPr lang="de-DE" sz="2400" b="1" dirty="0"/>
              <a:t> </a:t>
            </a:r>
            <a:r>
              <a:rPr lang="de-DE" sz="2400" b="1" dirty="0" err="1"/>
              <a:t>porušenia</a:t>
            </a:r>
            <a:r>
              <a:rPr lang="de-DE" sz="2400" b="1" dirty="0"/>
              <a:t> </a:t>
            </a:r>
            <a:r>
              <a:rPr lang="sk-SK" sz="2400" b="1" dirty="0" err="1"/>
              <a:t>rohodcovia</a:t>
            </a:r>
            <a:r>
              <a:rPr lang="sk-SK" sz="2400" b="1" dirty="0"/>
              <a:t> </a:t>
            </a:r>
            <a:r>
              <a:rPr lang="de-DE" sz="2400" b="1" dirty="0" err="1"/>
              <a:t>uvedú</a:t>
            </a:r>
            <a:r>
              <a:rPr lang="de-DE" sz="2400" b="1" dirty="0"/>
              <a:t> v </a:t>
            </a:r>
            <a:r>
              <a:rPr lang="de-DE" sz="2400" b="1" dirty="0" err="1"/>
              <a:t>prítomnosti</a:t>
            </a:r>
            <a:r>
              <a:rPr lang="de-DE" sz="2400" b="1" dirty="0"/>
              <a:t> </a:t>
            </a:r>
            <a:r>
              <a:rPr lang="de-DE" sz="2400" b="1" dirty="0" err="1"/>
              <a:t>oboch</a:t>
            </a:r>
            <a:r>
              <a:rPr lang="de-DE" sz="2400" b="1" dirty="0"/>
              <a:t> </a:t>
            </a:r>
            <a:r>
              <a:rPr lang="de-DE" sz="2400" b="1" dirty="0" err="1"/>
              <a:t>zodpovedných</a:t>
            </a:r>
            <a:r>
              <a:rPr lang="de-DE" sz="2400" b="1" dirty="0"/>
              <a:t> </a:t>
            </a:r>
            <a:r>
              <a:rPr lang="de-DE" sz="2400" b="1" dirty="0" err="1"/>
              <a:t>vedúcich</a:t>
            </a:r>
            <a:r>
              <a:rPr lang="de-DE" sz="2400" b="1" dirty="0"/>
              <a:t> v </a:t>
            </a:r>
            <a:r>
              <a:rPr lang="de-DE" sz="2400" b="1" dirty="0" err="1"/>
              <a:t>zápise</a:t>
            </a:r>
            <a:r>
              <a:rPr lang="de-DE" sz="2400" b="1" dirty="0"/>
              <a:t> o </a:t>
            </a:r>
            <a:r>
              <a:rPr lang="de-DE" sz="2400" b="1" dirty="0" err="1"/>
              <a:t>zápase</a:t>
            </a:r>
            <a:r>
              <a:rPr lang="de-DE" sz="2400" b="1" dirty="0"/>
              <a:t> </a:t>
            </a:r>
            <a:r>
              <a:rPr lang="de-DE" sz="2400" b="1" dirty="0" err="1"/>
              <a:t>poznámku</a:t>
            </a:r>
            <a:r>
              <a:rPr lang="sk-SK" sz="2400" b="1" dirty="0"/>
              <a:t>.</a:t>
            </a:r>
            <a:endParaRPr lang="sk-SK" sz="2400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2939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uholník 3">
            <a:extLst>
              <a:ext uri="{FF2B5EF4-FFF2-40B4-BE49-F238E27FC236}">
                <a16:creationId xmlns:a16="http://schemas.microsoft.com/office/drawing/2014/main" id="{1A7E93F5-ABA6-084F-A9A7-0A5E5894003B}"/>
              </a:ext>
            </a:extLst>
          </p:cNvPr>
          <p:cNvSpPr/>
          <p:nvPr/>
        </p:nvSpPr>
        <p:spPr>
          <a:xfrm>
            <a:off x="7961508" y="5870361"/>
            <a:ext cx="4054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ĎAKUJEM ZA POZORNOSŤ</a:t>
            </a:r>
          </a:p>
        </p:txBody>
      </p:sp>
      <p:sp>
        <p:nvSpPr>
          <p:cNvPr id="3" name="Obdĺžnik 2"/>
          <p:cNvSpPr/>
          <p:nvPr/>
        </p:nvSpPr>
        <p:spPr>
          <a:xfrm>
            <a:off x="2020388" y="2931772"/>
            <a:ext cx="852826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REŠPEKT PRIATELIA</a:t>
            </a:r>
            <a:endParaRPr lang="sk-SK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50" y="0"/>
            <a:ext cx="1000614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5425032" y="2277525"/>
            <a:ext cx="6862762" cy="4351925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Analýza aktuálneho stavu - leto 2022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Mládežníckych reprezentácií 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Mládežníckych súťaží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 Slovenská cesta od ?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Workshop v jednotlivých regiónoch – jeseň 2022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Seminár rozhodcov Nitra – 6/2023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Plán „Konferencie mládeže“ – sezóna 2023-24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4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Potreba férovej komunikácie v celom hnutí!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spc="-1" dirty="0">
                <a:solidFill>
                  <a:srgbClr val="000000"/>
                </a:solidFill>
                <a:latin typeface="Calibri"/>
              </a:rPr>
              <a:t>Potreba vzájomného rešpektu!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9928297" y="701988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Aktuálny stav</a:t>
            </a:r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0" y="2594344"/>
            <a:ext cx="4963323" cy="27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6" y="-12588"/>
            <a:ext cx="10032274" cy="18040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39558C-8350-FCA4-8967-9D9685EC8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7543" y="642601"/>
            <a:ext cx="3004457" cy="425803"/>
          </a:xfrm>
        </p:spPr>
        <p:txBody>
          <a:bodyPr>
            <a:no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Aplikácia filozofie JHS</a:t>
            </a:r>
            <a:endParaRPr lang="sk-SK" sz="20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348305B-1520-7F13-BDA3-81D0C01FD692}"/>
              </a:ext>
            </a:extLst>
          </p:cNvPr>
          <p:cNvGrpSpPr/>
          <p:nvPr/>
        </p:nvGrpSpPr>
        <p:grpSpPr>
          <a:xfrm>
            <a:off x="2368866" y="3616624"/>
            <a:ext cx="2621230" cy="707482"/>
            <a:chOff x="676712" y="1946246"/>
            <a:chExt cx="1378592" cy="1057013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545D510C-80EB-1C22-408F-230C4FAB3E5B}"/>
                </a:ext>
              </a:extLst>
            </p:cNvPr>
            <p:cNvSpPr/>
            <p:nvPr/>
          </p:nvSpPr>
          <p:spPr>
            <a:xfrm>
              <a:off x="676712" y="1946246"/>
              <a:ext cx="1378591" cy="1057013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B51DAF8-0ECD-952F-3F89-CA5639750AA1}"/>
                </a:ext>
              </a:extLst>
            </p:cNvPr>
            <p:cNvSpPr txBox="1"/>
            <p:nvPr/>
          </p:nvSpPr>
          <p:spPr>
            <a:xfrm>
              <a:off x="676712" y="2072931"/>
              <a:ext cx="1378592" cy="74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sz="2400"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5B255E0-4B11-127B-BE0F-D3034DDF89C8}"/>
              </a:ext>
            </a:extLst>
          </p:cNvPr>
          <p:cNvGrpSpPr/>
          <p:nvPr/>
        </p:nvGrpSpPr>
        <p:grpSpPr>
          <a:xfrm>
            <a:off x="6425589" y="3656433"/>
            <a:ext cx="2571010" cy="650009"/>
            <a:chOff x="9409574" y="3600985"/>
            <a:chExt cx="2205883" cy="1057013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3C575BA9-AB75-6127-085F-7CEF526DD92E}"/>
                </a:ext>
              </a:extLst>
            </p:cNvPr>
            <p:cNvSpPr/>
            <p:nvPr/>
          </p:nvSpPr>
          <p:spPr>
            <a:xfrm>
              <a:off x="9411619" y="3600985"/>
              <a:ext cx="2203838" cy="1057013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9554EA1-B862-9BEC-BB29-F6EB3257528A}"/>
                </a:ext>
              </a:extLst>
            </p:cNvPr>
            <p:cNvSpPr txBox="1"/>
            <p:nvPr/>
          </p:nvSpPr>
          <p:spPr>
            <a:xfrm>
              <a:off x="9409574" y="3781284"/>
              <a:ext cx="2192325" cy="600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i="1" dirty="0">
                  <a:solidFill>
                    <a:srgbClr val="002060"/>
                  </a:solidFill>
                </a:rPr>
                <a:t>Rozhodca</a:t>
              </a:r>
              <a:endParaRPr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ECF1F34A-62FE-435B-042E-7259A2D5CC22}"/>
              </a:ext>
            </a:extLst>
          </p:cNvPr>
          <p:cNvGrpSpPr/>
          <p:nvPr/>
        </p:nvGrpSpPr>
        <p:grpSpPr>
          <a:xfrm>
            <a:off x="4244066" y="2269524"/>
            <a:ext cx="2875754" cy="969609"/>
            <a:chOff x="5537781" y="1946244"/>
            <a:chExt cx="1816570" cy="1866407"/>
          </a:xfrm>
          <a:solidFill>
            <a:srgbClr val="002060"/>
          </a:solidFill>
        </p:grpSpPr>
        <p:sp>
          <p:nvSpPr>
            <p:cNvPr id="49" name="Rectángulo redondeado 48">
              <a:extLst>
                <a:ext uri="{FF2B5EF4-FFF2-40B4-BE49-F238E27FC236}">
                  <a16:creationId xmlns:a16="http://schemas.microsoft.com/office/drawing/2014/main" id="{E441E993-0213-D10D-B61F-815B4DC10A9F}"/>
                </a:ext>
              </a:extLst>
            </p:cNvPr>
            <p:cNvSpPr/>
            <p:nvPr/>
          </p:nvSpPr>
          <p:spPr>
            <a:xfrm>
              <a:off x="5537781" y="1946244"/>
              <a:ext cx="1816570" cy="1866407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DDA7FE1F-9E86-29AB-1F87-7F9B57AC6750}"/>
                </a:ext>
              </a:extLst>
            </p:cNvPr>
            <p:cNvSpPr txBox="1"/>
            <p:nvPr/>
          </p:nvSpPr>
          <p:spPr>
            <a:xfrm>
              <a:off x="5613520" y="2433397"/>
              <a:ext cx="1665091" cy="770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i="1" dirty="0">
                  <a:solidFill>
                    <a:schemeClr val="bg1"/>
                  </a:solidFill>
                </a:rPr>
                <a:t>Herné systémy</a:t>
              </a:r>
              <a:endParaRPr sz="20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93548D27-5A26-842C-CF9A-D270B8AFBFE1}"/>
              </a:ext>
            </a:extLst>
          </p:cNvPr>
          <p:cNvGrpSpPr/>
          <p:nvPr/>
        </p:nvGrpSpPr>
        <p:grpSpPr>
          <a:xfrm>
            <a:off x="4363966" y="4660802"/>
            <a:ext cx="2635952" cy="935423"/>
            <a:chOff x="1126750" y="4545976"/>
            <a:chExt cx="1378591" cy="1057013"/>
          </a:xfrm>
          <a:solidFill>
            <a:srgbClr val="002060"/>
          </a:solidFill>
        </p:grpSpPr>
        <p:sp>
          <p:nvSpPr>
            <p:cNvPr id="52" name="Rectángulo redondeado 51">
              <a:extLst>
                <a:ext uri="{FF2B5EF4-FFF2-40B4-BE49-F238E27FC236}">
                  <a16:creationId xmlns:a16="http://schemas.microsoft.com/office/drawing/2014/main" id="{AA87AA65-DF5E-F212-89B6-F0820CA38F35}"/>
                </a:ext>
              </a:extLst>
            </p:cNvPr>
            <p:cNvSpPr/>
            <p:nvPr/>
          </p:nvSpPr>
          <p:spPr>
            <a:xfrm>
              <a:off x="1126750" y="4545976"/>
              <a:ext cx="1378591" cy="1057013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B28EE916-8AAD-1CC1-50CB-1B2F3579AEFF}"/>
                </a:ext>
              </a:extLst>
            </p:cNvPr>
            <p:cNvSpPr txBox="1"/>
            <p:nvPr/>
          </p:nvSpPr>
          <p:spPr>
            <a:xfrm>
              <a:off x="1208223" y="4851456"/>
              <a:ext cx="1249309" cy="4521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i="1" dirty="0">
                  <a:solidFill>
                    <a:schemeClr val="bg1"/>
                  </a:solidFill>
                </a:rPr>
                <a:t>Tréner</a:t>
              </a:r>
              <a:endParaRPr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bdĺžnik 2"/>
          <p:cNvSpPr/>
          <p:nvPr/>
        </p:nvSpPr>
        <p:spPr>
          <a:xfrm>
            <a:off x="3364795" y="378890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i="1" dirty="0">
                <a:solidFill>
                  <a:srgbClr val="002060"/>
                </a:solidFill>
              </a:rPr>
              <a:t>Hráč</a:t>
            </a:r>
            <a:endParaRPr lang="es-ES" b="1" i="1" dirty="0">
              <a:solidFill>
                <a:srgbClr val="002060"/>
              </a:solidFill>
            </a:endParaRPr>
          </a:p>
        </p:txBody>
      </p:sp>
      <p:cxnSp>
        <p:nvCxnSpPr>
          <p:cNvPr id="15" name="Rovná spojovacia šípka 14"/>
          <p:cNvCxnSpPr>
            <a:stCxn id="49" idx="1"/>
            <a:endCxn id="5" idx="0"/>
          </p:cNvCxnSpPr>
          <p:nvPr/>
        </p:nvCxnSpPr>
        <p:spPr>
          <a:xfrm flipH="1">
            <a:off x="3679480" y="2754329"/>
            <a:ext cx="564586" cy="8622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>
            <a:stCxn id="49" idx="2"/>
            <a:endCxn id="52" idx="0"/>
          </p:cNvCxnSpPr>
          <p:nvPr/>
        </p:nvCxnSpPr>
        <p:spPr>
          <a:xfrm flipH="1">
            <a:off x="5681942" y="3239133"/>
            <a:ext cx="1" cy="14216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/>
          <p:cNvCxnSpPr>
            <a:stCxn id="5" idx="3"/>
            <a:endCxn id="19" idx="1"/>
          </p:cNvCxnSpPr>
          <p:nvPr/>
        </p:nvCxnSpPr>
        <p:spPr>
          <a:xfrm>
            <a:off x="4990094" y="3970365"/>
            <a:ext cx="1437876" cy="110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>
            <a:stCxn id="49" idx="3"/>
            <a:endCxn id="19" idx="0"/>
          </p:cNvCxnSpPr>
          <p:nvPr/>
        </p:nvCxnSpPr>
        <p:spPr>
          <a:xfrm>
            <a:off x="7119820" y="2754329"/>
            <a:ext cx="592463" cy="9021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33"/>
          <p:cNvCxnSpPr>
            <a:endCxn id="52" idx="3"/>
          </p:cNvCxnSpPr>
          <p:nvPr/>
        </p:nvCxnSpPr>
        <p:spPr>
          <a:xfrm flipH="1">
            <a:off x="6999918" y="4324106"/>
            <a:ext cx="777624" cy="8044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/>
          <p:cNvCxnSpPr>
            <a:stCxn id="5" idx="2"/>
            <a:endCxn id="52" idx="1"/>
          </p:cNvCxnSpPr>
          <p:nvPr/>
        </p:nvCxnSpPr>
        <p:spPr>
          <a:xfrm>
            <a:off x="3679480" y="4324106"/>
            <a:ext cx="684486" cy="8044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redondeado 18">
            <a:extLst>
              <a:ext uri="{FF2B5EF4-FFF2-40B4-BE49-F238E27FC236}">
                <a16:creationId xmlns:a16="http://schemas.microsoft.com/office/drawing/2014/main" id="{3C575BA9-AB75-6127-085F-7CEF526DD92E}"/>
              </a:ext>
            </a:extLst>
          </p:cNvPr>
          <p:cNvSpPr/>
          <p:nvPr/>
        </p:nvSpPr>
        <p:spPr>
          <a:xfrm>
            <a:off x="715285" y="5807878"/>
            <a:ext cx="10771221" cy="85687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Obdĺžnik 24"/>
          <p:cNvSpPr/>
          <p:nvPr/>
        </p:nvSpPr>
        <p:spPr>
          <a:xfrm>
            <a:off x="5260298" y="6052298"/>
            <a:ext cx="16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i="1" dirty="0">
                <a:solidFill>
                  <a:srgbClr val="002060"/>
                </a:solidFill>
              </a:rPr>
              <a:t>PRAVIDLÁ !!!</a:t>
            </a:r>
            <a:endParaRPr lang="es-ES" b="1" i="1" dirty="0">
              <a:solidFill>
                <a:srgbClr val="002060"/>
              </a:solidFill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8996597" y="6051650"/>
            <a:ext cx="16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i="1" dirty="0">
                <a:solidFill>
                  <a:srgbClr val="002060"/>
                </a:solidFill>
              </a:rPr>
              <a:t>PRAVIDLÁ !!!</a:t>
            </a:r>
            <a:endParaRPr lang="es-ES" b="1" i="1" dirty="0">
              <a:solidFill>
                <a:srgbClr val="002060"/>
              </a:solidFill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1524000" y="6051650"/>
            <a:ext cx="16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i="1" dirty="0">
                <a:solidFill>
                  <a:srgbClr val="002060"/>
                </a:solidFill>
              </a:rPr>
              <a:t>PRAVIDLÁ !!!</a:t>
            </a:r>
            <a:endParaRPr lang="es-E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5" y="-10914"/>
            <a:ext cx="9901645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5274284" y="2359617"/>
            <a:ext cx="6922070" cy="3666131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sk-SK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ozhodcovia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významnou mierou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podpor</a:t>
            </a:r>
            <a:r>
              <a:rPr lang="sk-SK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ujú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efektívnu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komunikáciu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ktorá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prispieva k lepšej atmosfére v zápase a tým ku zvýšeniu kvality hry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k-SK" sz="26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952192" y="537186"/>
            <a:ext cx="310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Efektívna komunikácia </a:t>
            </a:r>
          </a:p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rozhodca – tréner - hráč</a:t>
            </a:r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4" y="1971677"/>
            <a:ext cx="3986245" cy="47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72357" y="2234936"/>
            <a:ext cx="10218198" cy="4540333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Našim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cieľom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uplatniť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metodicky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štruktúrovaný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tréning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našich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mladých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hráčov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hráčok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podľa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už v roku 2017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spracovanej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rámcovej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tréningovej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koncepci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e.</a:t>
            </a:r>
          </a:p>
          <a:p>
            <a:endParaRPr lang="sk-SK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Odborné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komisie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SZH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sú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názoru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zvýšenie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kvality hráčov a hráčok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uplatnenia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tejto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koncepcie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v praxi je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potrebné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zosúladiť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požiadavky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uplatnenie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herných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systémov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súťažných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zápasoch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jednotlivých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kategórií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tohto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dôvodu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potrebné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štandardizovať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objasniť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pravidlá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všetky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vekové kategórie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formou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definovania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zaväzných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smerníc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uvedených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tomto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materiáli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7055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72357" y="2234936"/>
            <a:ext cx="10218198" cy="4540333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Počet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hráčov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Hrací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čas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Výsledok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sa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Vedenie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lopty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Obrana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Osobná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Obrana *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Obranné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Systémy **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Striedanie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Špecialistu ***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Hra bez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1" i="0" u="none" strike="noStrike" kern="120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brankára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U8 Soft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3 + 1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 x 8´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Nepočíta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 driblingom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Bez kontaktu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Celá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plocha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Osobná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U10 Mini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4 + 1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1 x 15´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Nepočíta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1x dribling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 kontaktom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Celá plocha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Osobná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U12 Mlž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6 + 1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 x 20´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Počíta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Podľa pravidiel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Podľa pravidiel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Zákaz  1 a viac hr. 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5:1        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Zákaz 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1800" b="0" i="0" u="none" strike="noStrike" kern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Zákaz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graphicFrame>
        <p:nvGraphicFramePr>
          <p:cNvPr id="5" name="Zástupný symbol obsahu 3">
            <a:extLst>
              <a:ext uri="{FF2B5EF4-FFF2-40B4-BE49-F238E27FC236}">
                <a16:creationId xmlns:a16="http://schemas.microsoft.com/office/drawing/2014/main" id="{0A4E3960-C0F2-B708-6FB4-B760E19201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77136"/>
              </p:ext>
            </p:extLst>
          </p:nvPr>
        </p:nvGraphicFramePr>
        <p:xfrm>
          <a:off x="919353" y="2140545"/>
          <a:ext cx="10717474" cy="4194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24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74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0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5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k-SK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Počet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hráčov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Hrací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čas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Výsledok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sa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Vedenie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lopty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Obrana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Osobná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Obrana *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Obranné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Systémy **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Striedanie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Špecialistu ***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Hra bez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brankára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U8 Soft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3 + 1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2 x 8´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Nepočíta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S driblingom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Bez kontaktu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Celá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plocha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Osobná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k-SK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k-SK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U10 Mini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4 + 1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1 x 15´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Nepočíta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1x </a:t>
                      </a:r>
                      <a:r>
                        <a:rPr lang="sk-SK" sz="1400" dirty="0" err="1">
                          <a:effectLst/>
                        </a:rPr>
                        <a:t>dribling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S kontaktom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Celá plocha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Osobná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k-SK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k-SK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U12 </a:t>
                      </a:r>
                      <a:r>
                        <a:rPr lang="sk-SK" sz="1400" dirty="0" err="1">
                          <a:effectLst/>
                        </a:rPr>
                        <a:t>Mlž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6 + 1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2 x 20´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Počíta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Podľa pravidiel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Podľa pravidiel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  1 a viac hr.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5:1       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U14 </a:t>
                      </a:r>
                      <a:r>
                        <a:rPr lang="sk-SK" sz="1400" dirty="0" err="1">
                          <a:effectLst/>
                        </a:rPr>
                        <a:t>Stž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6 + 1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2 x 25´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Počíta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Podľa pravidiel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Podľa pravidiel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  1 a viac hr.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3:3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0:6 (9m)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Zákaz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Zákaz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U16 </a:t>
                      </a:r>
                      <a:r>
                        <a:rPr lang="sk-SK" sz="1400" dirty="0" err="1">
                          <a:effectLst/>
                        </a:rPr>
                        <a:t>Mld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6 + 1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2 x 30´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>
                          <a:effectLst/>
                        </a:rPr>
                        <a:t>Počíta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Podľa pravidiel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Podľa pravidiel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1 a viac hr.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2-líniový 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Ofenzívna 0:6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Zákaz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dirty="0">
                          <a:effectLst/>
                        </a:rPr>
                        <a:t>Povolená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9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72357" y="2234936"/>
            <a:ext cx="10218198" cy="4540333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830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</a:p>
          <a:p>
            <a:pPr algn="r"/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(upresnenie)</a:t>
            </a:r>
            <a:endParaRPr lang="sk-SK" sz="2000" dirty="0"/>
          </a:p>
        </p:txBody>
      </p:sp>
      <p:graphicFrame>
        <p:nvGraphicFramePr>
          <p:cNvPr id="4" name="Zástupný symbol obsahu 3">
            <a:extLst>
              <a:ext uri="{FF2B5EF4-FFF2-40B4-BE49-F238E27FC236}">
                <a16:creationId xmlns:a16="http://schemas.microsoft.com/office/drawing/2014/main" id="{D4CC70F2-3039-DB06-A61B-5698528883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177400"/>
              </p:ext>
            </p:extLst>
          </p:nvPr>
        </p:nvGraphicFramePr>
        <p:xfrm>
          <a:off x="935683" y="2007644"/>
          <a:ext cx="10548257" cy="462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8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effectLst/>
                        </a:rPr>
                        <a:t>Osobná obrana *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Je možné uplatniť celoplošnú osobnú obranu v posledných 5 minútach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v kategórii U 12 a U 14.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5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effectLst/>
                        </a:rPr>
                        <a:t>Obranné systémy **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V kategórii U14 a U16 sa uplatňujú 2 obranné systémy. Je na voľbe trénera,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v ktorom polčase uplatní jednotlivé obranné systémy.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Povinnosťou ostáva uplatniť oba obranné systémy v zápase.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4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effectLst/>
                        </a:rPr>
                        <a:t>Zákaz striedania špecialistu obranára ***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V prípade, že hráč zo striedačky zahráva 7m hod,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800" dirty="0">
                          <a:effectLst/>
                        </a:rPr>
                        <a:t>musí absolvovať minimálne 1 obrannú fázu než opäť vystrieda.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38" marR="76538" marT="38269" marB="382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19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772357" y="2260108"/>
            <a:ext cx="4400534" cy="66979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5-1 – prvý priestorový obranný systém - základné postavenie	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pic>
        <p:nvPicPr>
          <p:cNvPr id="7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9" y="3178266"/>
            <a:ext cx="4252489" cy="3186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Shape 1"/>
          <p:cNvSpPr txBox="1"/>
          <p:nvPr/>
        </p:nvSpPr>
        <p:spPr>
          <a:xfrm>
            <a:off x="5485993" y="2595004"/>
            <a:ext cx="6441004" cy="3914765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znamená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obranca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je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zodpovedný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konkrétneho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ktorom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nachádza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zásade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musí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byť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obrana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jednotlivých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hráčov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ofenzívna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čiarou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9m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hodu</a:t>
            </a:r>
            <a:endParaRPr lang="sk-SK" sz="2000" spc="-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čiarou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9m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hodu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môže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nachádzať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obranca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brániaci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pivotmana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súpera</a:t>
            </a:r>
            <a:endParaRPr lang="sk-SK" sz="20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Ostatní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obrancovia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môžu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vbiehať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9m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územia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prípade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sprevádzajú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útočníka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ktorého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zopovedajú</a:t>
            </a:r>
            <a:endParaRPr lang="sk-SK" sz="20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Dôraz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kladený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základy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kooperácie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preberaní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odovzdávaní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útočníkov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sk-SK" sz="2000" spc="-1" dirty="0"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9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D176EFB-C325-7EA5-F78B-8CFA0F3709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0" y="-10914"/>
            <a:ext cx="10128069" cy="1804087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2063931" y="6134511"/>
            <a:ext cx="7069184" cy="55074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Osobná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viacerých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hráčov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zakázaná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!!!</a:t>
            </a:r>
          </a:p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1327026" y="228550"/>
            <a:ext cx="9765572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endParaRPr lang="en-US" sz="5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7219164" y="691074"/>
            <a:ext cx="497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Jednotná štruktúra herných systémov</a:t>
            </a:r>
            <a:endParaRPr lang="sk-SK" sz="2000" dirty="0"/>
          </a:p>
        </p:txBody>
      </p:sp>
      <p:pic>
        <p:nvPicPr>
          <p:cNvPr id="9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3" y="2511843"/>
            <a:ext cx="4720046" cy="333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14" y="2523892"/>
            <a:ext cx="4634387" cy="3334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Shape 1"/>
          <p:cNvSpPr txBox="1"/>
          <p:nvPr/>
        </p:nvSpPr>
        <p:spPr>
          <a:xfrm>
            <a:off x="514143" y="2009257"/>
            <a:ext cx="4400534" cy="66979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5-1 – ZSS – zmena OS na 4-2 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5983314" y="2009257"/>
            <a:ext cx="4400534" cy="669792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5-1 – ZK – zmena OS na 4-2 	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de-DE" sz="2800" b="1" dirty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k-SK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47718</TotalTime>
  <Words>940</Words>
  <Application>Microsoft Office PowerPoint</Application>
  <PresentationFormat>Širokouhlá</PresentationFormat>
  <Paragraphs>279</Paragraphs>
  <Slides>17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Trebuchet MS</vt:lpstr>
      <vt:lpstr>Wingdings</vt:lpstr>
      <vt:lpstr>Office Theme</vt:lpstr>
      <vt:lpstr>Prezentácia programu PowerPoint</vt:lpstr>
      <vt:lpstr>Prezentácia programu PowerPoint</vt:lpstr>
      <vt:lpstr>Aplikácia filozofie JHS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Rozhodcovia 23-24</dc:title>
  <dc:subject/>
  <dc:creator>benadik@slovakhandball.sk</dc:creator>
  <dc:description/>
  <cp:lastModifiedBy>Jan Benadik</cp:lastModifiedBy>
  <cp:revision>509</cp:revision>
  <dcterms:created xsi:type="dcterms:W3CDTF">2019-06-26T08:46:41Z</dcterms:created>
  <dcterms:modified xsi:type="dcterms:W3CDTF">2023-09-19T14:13:20Z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r8>16</vt:r8>
  </property>
</Properties>
</file>